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7" r:id="rId2"/>
    <p:sldId id="295" r:id="rId3"/>
    <p:sldId id="372" r:id="rId4"/>
    <p:sldId id="296" r:id="rId5"/>
    <p:sldId id="367" r:id="rId6"/>
    <p:sldId id="368" r:id="rId7"/>
    <p:sldId id="369" r:id="rId8"/>
    <p:sldId id="370" r:id="rId9"/>
    <p:sldId id="373" r:id="rId10"/>
    <p:sldId id="374" r:id="rId11"/>
    <p:sldId id="366" r:id="rId12"/>
    <p:sldId id="272" r:id="rId13"/>
  </p:sldIdLst>
  <p:sldSz cx="24384000" cy="13716000"/>
  <p:notesSz cx="6858000" cy="9144000"/>
  <p:embeddedFontLst>
    <p:embeddedFont>
      <p:font typeface="Google Sans" panose="020B0604020202020204" charset="0"/>
      <p:regular r:id="rId15"/>
      <p:bold r:id="rId16"/>
      <p:italic r:id="rId17"/>
      <p:boldItalic r:id="rId18"/>
    </p:embeddedFont>
    <p:embeddedFont>
      <p:font typeface="Roboto Mono" panose="00000009000000000000" pitchFamily="49" charset="0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2FB"/>
    <a:srgbClr val="EA4335"/>
    <a:srgbClr val="FBBC05"/>
    <a:srgbClr val="34A85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08" y="72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94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133acde25_5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133acde25_5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9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28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fedfa3e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fedfa3e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49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85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99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293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30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32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250" y="0"/>
            <a:ext cx="24384000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ee7a6728a1c8256">
  <p:cSld name="BLANK_1ee7a6728a1c825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78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8" r:id="rId5"/>
    <p:sldLayoutId id="2147483662" r:id="rId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365602" y="4533749"/>
            <a:ext cx="10659022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Branch &amp; Bound</a:t>
            </a:r>
            <a:endParaRPr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3FDC1-3239-DD98-215E-6859B6BAE08F}"/>
              </a:ext>
            </a:extLst>
          </p:cNvPr>
          <p:cNvSpPr/>
          <p:nvPr/>
        </p:nvSpPr>
        <p:spPr>
          <a:xfrm>
            <a:off x="15861382" y="2971800"/>
            <a:ext cx="8522617" cy="10744200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3D4F7C79-3FC4-2600-82F7-FBA7C04E62F4}"/>
              </a:ext>
            </a:extLst>
          </p:cNvPr>
          <p:cNvSpPr txBox="1">
            <a:spLocks/>
          </p:cNvSpPr>
          <p:nvPr/>
        </p:nvSpPr>
        <p:spPr>
          <a:xfrm>
            <a:off x="16106712" y="11504083"/>
            <a:ext cx="8522615" cy="196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3500" b="1" dirty="0">
                <a:solidFill>
                  <a:schemeClr val="bg1"/>
                </a:solidFill>
              </a:rPr>
              <a:t>Nitin Tiwari</a:t>
            </a:r>
          </a:p>
          <a:p>
            <a:r>
              <a:rPr lang="en-US" sz="2800" dirty="0">
                <a:solidFill>
                  <a:schemeClr val="bg1"/>
                </a:solidFill>
              </a:rPr>
              <a:t>Google Developer Expert – Machine Learning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Software Engineer @ LTIMindtree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804211-250F-7078-E421-6EE4BAC4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384" y="2971800"/>
            <a:ext cx="8522616" cy="8286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4FDE7BA-DCE8-7BB6-96C4-2B6E1027C0D2}"/>
              </a:ext>
            </a:extLst>
          </p:cNvPr>
          <p:cNvSpPr/>
          <p:nvPr/>
        </p:nvSpPr>
        <p:spPr>
          <a:xfrm>
            <a:off x="8259338" y="8969762"/>
            <a:ext cx="315952" cy="34847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9A24F5-12FD-2B88-5D90-27921756F494}"/>
              </a:ext>
            </a:extLst>
          </p:cNvPr>
          <p:cNvSpPr/>
          <p:nvPr/>
        </p:nvSpPr>
        <p:spPr>
          <a:xfrm>
            <a:off x="6242825" y="6678738"/>
            <a:ext cx="315952" cy="34847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DAC4AA-FA0F-EB00-CAB2-A08A2C0CE819}"/>
              </a:ext>
            </a:extLst>
          </p:cNvPr>
          <p:cNvSpPr/>
          <p:nvPr/>
        </p:nvSpPr>
        <p:spPr>
          <a:xfrm>
            <a:off x="7017834" y="9679723"/>
            <a:ext cx="315952" cy="34847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8F65E4-7BA5-87EC-D96E-EF85E7A496A6}"/>
              </a:ext>
            </a:extLst>
          </p:cNvPr>
          <p:cNvSpPr/>
          <p:nvPr/>
        </p:nvSpPr>
        <p:spPr>
          <a:xfrm>
            <a:off x="7887629" y="6256499"/>
            <a:ext cx="315952" cy="34847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EB77D2-5A14-CD05-1D18-E70A53320084}"/>
              </a:ext>
            </a:extLst>
          </p:cNvPr>
          <p:cNvSpPr/>
          <p:nvPr/>
        </p:nvSpPr>
        <p:spPr>
          <a:xfrm>
            <a:off x="7934093" y="7696011"/>
            <a:ext cx="315952" cy="34847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4F39B0-BEFE-FBB8-2DA6-E1D1DA7E71CD}"/>
              </a:ext>
            </a:extLst>
          </p:cNvPr>
          <p:cNvSpPr/>
          <p:nvPr/>
        </p:nvSpPr>
        <p:spPr>
          <a:xfrm>
            <a:off x="9783336" y="7521773"/>
            <a:ext cx="315952" cy="34847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3808A8-66CD-061A-68B7-0F6495869DF4}"/>
              </a:ext>
            </a:extLst>
          </p:cNvPr>
          <p:cNvSpPr/>
          <p:nvPr/>
        </p:nvSpPr>
        <p:spPr>
          <a:xfrm>
            <a:off x="6214946" y="8341577"/>
            <a:ext cx="315952" cy="34847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555A33-81CA-BCCE-30ED-5BFED352F428}"/>
              </a:ext>
            </a:extLst>
          </p:cNvPr>
          <p:cNvSpPr/>
          <p:nvPr/>
        </p:nvSpPr>
        <p:spPr>
          <a:xfrm>
            <a:off x="9783336" y="9505485"/>
            <a:ext cx="315952" cy="34847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13040E-705A-1385-228A-12875D8C6E24}"/>
              </a:ext>
            </a:extLst>
          </p:cNvPr>
          <p:cNvCxnSpPr>
            <a:stCxn id="4" idx="4"/>
            <a:endCxn id="12" idx="0"/>
          </p:cNvCxnSpPr>
          <p:nvPr/>
        </p:nvCxnSpPr>
        <p:spPr>
          <a:xfrm flipH="1">
            <a:off x="6372922" y="7027214"/>
            <a:ext cx="27879" cy="13143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F1669E-AA12-98A1-C25C-2B85698C4B9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525322" y="7870249"/>
            <a:ext cx="1408771" cy="6237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BC148A-4A2F-1B93-63F9-2500AA40174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400801" y="8689700"/>
            <a:ext cx="663303" cy="1041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6248FE-8124-B3E5-E744-6A7921D2ACD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530004" y="6430737"/>
            <a:ext cx="1357625" cy="346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8342F7-FB86-3690-723D-D5C62831664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031665" y="6552278"/>
            <a:ext cx="60404" cy="11437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6C6ADB-2626-B364-BA8E-12D18A4986C4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143181" y="8008942"/>
            <a:ext cx="274133" cy="960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614E4F-CE0F-15C2-6E91-29C3B5CEC4E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935558" y="7862291"/>
            <a:ext cx="5754" cy="1643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2987D1-0776-CD4C-4E9B-69C77C978CC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152960" y="6464430"/>
            <a:ext cx="1630376" cy="12315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15FA6A-05BC-DCCE-4901-3F48717E077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8219267" y="7696011"/>
            <a:ext cx="1564069" cy="1331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D6135B-4B2A-F1D7-90B9-A8DB283F5B6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552315" y="9223282"/>
            <a:ext cx="1277291" cy="3332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63999DB-204B-7A7A-0823-1B1B9E2CF26D}"/>
              </a:ext>
            </a:extLst>
          </p:cNvPr>
          <p:cNvCxnSpPr>
            <a:cxnSpLocks/>
            <a:stCxn id="3" idx="2"/>
            <a:endCxn id="5" idx="7"/>
          </p:cNvCxnSpPr>
          <p:nvPr/>
        </p:nvCxnSpPr>
        <p:spPr>
          <a:xfrm flipH="1">
            <a:off x="7287516" y="9144000"/>
            <a:ext cx="971822" cy="5867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525934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Where can I express myself?</a:t>
            </a:r>
            <a:endParaRPr sz="80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sz="3200" dirty="0">
                <a:solidFill>
                  <a:srgbClr val="2B82FB"/>
                </a:solidFill>
              </a:rPr>
              <a:t> Engage with communities: </a:t>
            </a:r>
            <a:r>
              <a:rPr lang="en-US" sz="3200" dirty="0">
                <a:solidFill>
                  <a:schemeClr val="tx1"/>
                </a:solidFill>
              </a:rPr>
              <a:t>GDG, GDSCs, TFUGs, etc.</a:t>
            </a: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indent="-457200"/>
            <a:r>
              <a:rPr lang="en-US" sz="3200" dirty="0">
                <a:solidFill>
                  <a:srgbClr val="2B82FB"/>
                </a:solidFill>
              </a:rPr>
              <a:t> Work on projects: </a:t>
            </a:r>
            <a:r>
              <a:rPr lang="en-US" sz="3200" dirty="0">
                <a:solidFill>
                  <a:schemeClr val="tx1"/>
                </a:solidFill>
              </a:rPr>
              <a:t>Create some good projects, and push them on your GitHub profile.</a:t>
            </a:r>
          </a:p>
          <a:p>
            <a:pPr indent="-457200"/>
            <a:endParaRPr lang="en-US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/>
            <a:r>
              <a:rPr lang="en-US" sz="3200" dirty="0">
                <a:solidFill>
                  <a:srgbClr val="2B82FB"/>
                </a:solidFill>
              </a:rPr>
              <a:t> Share your work: </a:t>
            </a:r>
            <a:r>
              <a:rPr lang="en-US" sz="3200" dirty="0">
                <a:solidFill>
                  <a:schemeClr val="tx1"/>
                </a:solidFill>
              </a:rPr>
              <a:t>Your public profile is your identity. Don’t hesitate to share your skills on LinkedIn, and other social media platforms.</a:t>
            </a:r>
            <a:endParaRPr lang="en-IN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/>
          </a:p>
          <a:p>
            <a:pPr lvl="0" algn="just"/>
            <a:endParaRPr lang="en-US" sz="3200" dirty="0"/>
          </a:p>
          <a:p>
            <a:pPr marL="457200" lvl="0" indent="-482600" algn="just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3200" dirty="0">
              <a:solidFill>
                <a:schemeClr val="accent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3200" dirty="0"/>
          </a:p>
        </p:txBody>
      </p:sp>
      <p:pic>
        <p:nvPicPr>
          <p:cNvPr id="1026" name="Picture 2" descr="See We are painting GDSC logo all together! at Google Developer Student  Clubs TED University">
            <a:extLst>
              <a:ext uri="{FF2B5EF4-FFF2-40B4-BE49-F238E27FC236}">
                <a16:creationId xmlns:a16="http://schemas.microsoft.com/office/drawing/2014/main" id="{4010AF22-DC7B-1080-CC21-DAC4B7613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4180391"/>
            <a:ext cx="7002966" cy="188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FUG India | Bangalore">
            <a:extLst>
              <a:ext uri="{FF2B5EF4-FFF2-40B4-BE49-F238E27FC236}">
                <a16:creationId xmlns:a16="http://schemas.microsoft.com/office/drawing/2014/main" id="{2DCC98FD-5458-CB34-8B74-F38F09B3B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921" y="3489287"/>
            <a:ext cx="2323171" cy="233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93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9B972-1BD8-969A-882A-F35B793C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011" y="428540"/>
            <a:ext cx="13547149" cy="123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4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94459-109B-97DD-757E-CD40985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438" y="4970491"/>
            <a:ext cx="6337687" cy="5848417"/>
          </a:xfrm>
          <a:prstGeom prst="rect">
            <a:avLst/>
          </a:prstGeom>
        </p:spPr>
      </p:pic>
      <p:pic>
        <p:nvPicPr>
          <p:cNvPr id="7" name="Picture 2" descr="Github Logo - Free social media icons">
            <a:extLst>
              <a:ext uri="{FF2B5EF4-FFF2-40B4-BE49-F238E27FC236}">
                <a16:creationId xmlns:a16="http://schemas.microsoft.com/office/drawing/2014/main" id="{5816C7AE-76B1-34B5-3196-F137FF1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9023450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dium - Free social media icons">
            <a:extLst>
              <a:ext uri="{FF2B5EF4-FFF2-40B4-BE49-F238E27FC236}">
                <a16:creationId xmlns:a16="http://schemas.microsoft.com/office/drawing/2014/main" id="{A7FBD6EB-03DE-21C9-36EE-C25B8169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6540446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96F85-7ED2-FE27-F35B-806C6B9E5BCE}"/>
              </a:ext>
            </a:extLst>
          </p:cNvPr>
          <p:cNvSpPr/>
          <p:nvPr/>
        </p:nvSpPr>
        <p:spPr>
          <a:xfrm>
            <a:off x="4762487" y="9190318"/>
            <a:ext cx="441198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58CCD0-E861-89C0-C657-86029B06A768}"/>
              </a:ext>
            </a:extLst>
          </p:cNvPr>
          <p:cNvSpPr/>
          <p:nvPr/>
        </p:nvSpPr>
        <p:spPr>
          <a:xfrm>
            <a:off x="4700436" y="6663739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9E21FA-9818-D599-CA16-B00A4520E4F7}"/>
              </a:ext>
            </a:extLst>
          </p:cNvPr>
          <p:cNvSpPr/>
          <p:nvPr/>
        </p:nvSpPr>
        <p:spPr>
          <a:xfrm>
            <a:off x="4762487" y="7909374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8AAC5-856D-611F-1E8F-1EBD6F31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04" y="7746278"/>
            <a:ext cx="1101663" cy="1088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6909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Branch &amp; Bound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sz="3200" dirty="0">
                <a:solidFill>
                  <a:srgbClr val="2B82FB"/>
                </a:solidFill>
              </a:rPr>
              <a:t> Branch and Bound </a:t>
            </a:r>
            <a:r>
              <a:rPr lang="en-US" sz="3200" dirty="0"/>
              <a:t>algorithm is used for solving optimization problems where the goal is to find the best solution from a finite set of possible solutions.</a:t>
            </a:r>
          </a:p>
          <a:p>
            <a:pPr marL="0" lvl="0" indent="0" algn="just">
              <a:buNone/>
            </a:pPr>
            <a:endParaRPr lang="en-US" sz="3200" dirty="0"/>
          </a:p>
          <a:p>
            <a:pPr lvl="0" algn="just"/>
            <a:r>
              <a:rPr lang="en-US" sz="3200" dirty="0"/>
              <a:t> </a:t>
            </a:r>
            <a:r>
              <a:rPr lang="en-US" sz="3200" dirty="0">
                <a:solidFill>
                  <a:srgbClr val="2B82FB"/>
                </a:solidFill>
              </a:rPr>
              <a:t>Branching: </a:t>
            </a:r>
            <a:r>
              <a:rPr lang="en-US" sz="3200" dirty="0"/>
              <a:t>The algorithm divides the problem into smaller subproblems, known as branches. These branches are explored individually to find potential solutions.</a:t>
            </a:r>
          </a:p>
          <a:p>
            <a:pPr lvl="0" algn="just"/>
            <a:endParaRPr lang="en-US" sz="3200" dirty="0"/>
          </a:p>
          <a:p>
            <a:pPr lvl="0" algn="just"/>
            <a:r>
              <a:rPr lang="en-US" sz="3200" dirty="0">
                <a:solidFill>
                  <a:srgbClr val="2B82FB"/>
                </a:solidFill>
              </a:rPr>
              <a:t> Bounding: </a:t>
            </a:r>
            <a:r>
              <a:rPr lang="en-US" sz="3200" dirty="0"/>
              <a:t>During the exploration, the algorithm calculates a lower bound for each subproblem. If the lower bound of a subproblem is worse than the current upper bound, that branch can be pruned because it cannot lead to a better solution.</a:t>
            </a:r>
          </a:p>
          <a:p>
            <a:pPr lvl="0" algn="just"/>
            <a:endParaRPr lang="en-US" sz="3200" dirty="0"/>
          </a:p>
          <a:p>
            <a:pPr lvl="0" algn="just"/>
            <a:r>
              <a:rPr lang="en-US" sz="3200" dirty="0"/>
              <a:t> </a:t>
            </a:r>
            <a:r>
              <a:rPr lang="en-US" sz="3200" dirty="0">
                <a:solidFill>
                  <a:srgbClr val="2B82FB"/>
                </a:solidFill>
              </a:rPr>
              <a:t>Backtracking:</a:t>
            </a:r>
            <a:r>
              <a:rPr lang="en-US" sz="3200" dirty="0"/>
              <a:t> If a branch cannot be further subdivided (i.e., a solution or a leaf node is reached), the algorithm backtracks to the nearest ancestor node with remaining unexplored branches to continue the search.</a:t>
            </a:r>
          </a:p>
          <a:p>
            <a:pPr lvl="0" algn="just"/>
            <a:endParaRPr lang="en-US" sz="3200" dirty="0"/>
          </a:p>
          <a:p>
            <a:pPr lvl="0" algn="just"/>
            <a:endParaRPr lang="en-US" sz="3200" dirty="0"/>
          </a:p>
          <a:p>
            <a:pPr marL="457200" lvl="0" indent="-482600" algn="just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3200" dirty="0">
              <a:solidFill>
                <a:schemeClr val="accent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0701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chh nahi badla yaar aaji bhi sab kuchh waise ka waisa hi hai - Indian Meme  Templates">
            <a:extLst>
              <a:ext uri="{FF2B5EF4-FFF2-40B4-BE49-F238E27FC236}">
                <a16:creationId xmlns:a16="http://schemas.microsoft.com/office/drawing/2014/main" id="{79B2C650-89BD-8C9C-5A14-0615B3F9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52" y="1182031"/>
            <a:ext cx="20922598" cy="1031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84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body" idx="4294967295"/>
          </p:nvPr>
        </p:nvSpPr>
        <p:spPr>
          <a:xfrm>
            <a:off x="1032819" y="694676"/>
            <a:ext cx="21415800" cy="12664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Initialize </a:t>
            </a:r>
            <a:r>
              <a:rPr lang="en-US" sz="30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priority_queue</a:t>
            </a:r>
            <a:endParaRPr lang="en-US" sz="3000" dirty="0">
              <a:solidFill>
                <a:srgbClr val="FBBC0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Initialize </a:t>
            </a:r>
            <a:r>
              <a:rPr lang="en-US" sz="3000" dirty="0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root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initial </a:t>
            </a:r>
            <a:r>
              <a:rPr lang="en-US" sz="30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upper_bound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infinity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 root node to </a:t>
            </a:r>
            <a:r>
              <a:rPr lang="en-US" sz="3000" dirty="0" err="1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priority_queue</a:t>
            </a:r>
            <a:endParaRPr lang="en-US" sz="3000" dirty="0">
              <a:solidFill>
                <a:srgbClr val="34A85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priority_queue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is not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empty: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node = dequeue </a:t>
            </a: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0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priority_queue</a:t>
            </a:r>
            <a:endParaRPr lang="en-US" sz="3000" dirty="0">
              <a:solidFill>
                <a:srgbClr val="FBBC0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node </a:t>
            </a: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a partial solution </a:t>
            </a: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its cost &lt; </a:t>
            </a:r>
            <a:r>
              <a:rPr lang="en-US" sz="30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upper_bound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Update </a:t>
            </a:r>
            <a:r>
              <a:rPr lang="en-US" sz="30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upper_bound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node's cost</a:t>
            </a:r>
            <a:b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lang="en-US"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node </a:t>
            </a:r>
            <a:r>
              <a:rPr lang="en-US" sz="3000" dirty="0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is not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a leaf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Generate child nodes by branching on the next variable or subproblem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for each child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Calculate </a:t>
            </a:r>
            <a:r>
              <a:rPr lang="en-US" sz="3000" dirty="0" err="1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lower_bound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for the child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if </a:t>
            </a:r>
            <a:r>
              <a:rPr lang="en-US" sz="3000" dirty="0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lower_bound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&lt; </a:t>
            </a:r>
            <a:r>
              <a:rPr lang="en-US" sz="30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upper_bound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Add child node to </a:t>
            </a:r>
            <a:r>
              <a:rPr lang="en-US" sz="3000" dirty="0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priority_queue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3000" dirty="0">
              <a:solidFill>
                <a:srgbClr val="34A85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000" dirty="0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836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503631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2B82FB"/>
                </a:solidFill>
              </a:rPr>
              <a:t>Example</a:t>
            </a:r>
            <a:endParaRPr sz="6600" dirty="0">
              <a:solidFill>
                <a:srgbClr val="2B82FB"/>
              </a:solidFill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397705" y="9192316"/>
            <a:ext cx="20815801" cy="2345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3600" b="1" dirty="0"/>
              <a:t>Starting Point: </a:t>
            </a:r>
            <a:r>
              <a:rPr lang="en-US" sz="3600" dirty="0"/>
              <a:t>S</a:t>
            </a:r>
          </a:p>
          <a:p>
            <a:pPr marL="0" lvl="0" indent="0" algn="just">
              <a:buNone/>
            </a:pPr>
            <a:r>
              <a:rPr lang="en-US" sz="3600" b="1" dirty="0">
                <a:solidFill>
                  <a:schemeClr val="accent3"/>
                </a:solidFill>
              </a:rPr>
              <a:t>Destination: </a:t>
            </a:r>
            <a:r>
              <a:rPr lang="en-US" sz="3600" dirty="0">
                <a:solidFill>
                  <a:schemeClr val="accent3"/>
                </a:solidFill>
              </a:rPr>
              <a:t>G</a:t>
            </a:r>
          </a:p>
          <a:p>
            <a:pPr marL="0" lvl="0" indent="0" algn="just">
              <a:buNone/>
            </a:pPr>
            <a:r>
              <a:rPr lang="en-US" sz="3600" b="1" dirty="0">
                <a:solidFill>
                  <a:schemeClr val="accent3"/>
                </a:solidFill>
              </a:rPr>
              <a:t>Goal:</a:t>
            </a:r>
            <a:r>
              <a:rPr lang="en-US" sz="3600" dirty="0">
                <a:solidFill>
                  <a:schemeClr val="accent3"/>
                </a:solidFill>
              </a:rPr>
              <a:t> Reach G with minimum cost</a:t>
            </a:r>
          </a:p>
          <a:p>
            <a:pPr marL="0" lvl="0" indent="0" algn="just">
              <a:buNone/>
            </a:pP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0A92D3-DBC0-F792-088B-D0739C95369E}"/>
              </a:ext>
            </a:extLst>
          </p:cNvPr>
          <p:cNvSpPr/>
          <p:nvPr/>
        </p:nvSpPr>
        <p:spPr>
          <a:xfrm>
            <a:off x="11150242" y="2453267"/>
            <a:ext cx="1048215" cy="1003609"/>
          </a:xfrm>
          <a:prstGeom prst="ellipse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</a:t>
            </a:r>
            <a:endParaRPr lang="en-IN" sz="60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4D8113-0F44-907A-B26A-372DEDE89D99}"/>
              </a:ext>
            </a:extLst>
          </p:cNvPr>
          <p:cNvSpPr/>
          <p:nvPr/>
        </p:nvSpPr>
        <p:spPr>
          <a:xfrm>
            <a:off x="15227871" y="2453267"/>
            <a:ext cx="1048215" cy="1003609"/>
          </a:xfrm>
          <a:prstGeom prst="ellipse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</a:t>
            </a:r>
            <a:endParaRPr lang="en-IN" sz="60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B4B2B2-5D18-B279-EAFF-6C8926EEEADD}"/>
              </a:ext>
            </a:extLst>
          </p:cNvPr>
          <p:cNvSpPr/>
          <p:nvPr/>
        </p:nvSpPr>
        <p:spPr>
          <a:xfrm>
            <a:off x="8893978" y="4367560"/>
            <a:ext cx="1048215" cy="1003609"/>
          </a:xfrm>
          <a:prstGeom prst="ellipse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</a:t>
            </a:r>
            <a:endParaRPr lang="en-IN" sz="60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172721-6043-861F-5C8E-5FDEC07A16C4}"/>
              </a:ext>
            </a:extLst>
          </p:cNvPr>
          <p:cNvSpPr/>
          <p:nvPr/>
        </p:nvSpPr>
        <p:spPr>
          <a:xfrm>
            <a:off x="6942516" y="6309733"/>
            <a:ext cx="1048215" cy="1003609"/>
          </a:xfrm>
          <a:prstGeom prst="ellipse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</a:t>
            </a:r>
            <a:endParaRPr lang="en-IN" sz="60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093167-3833-459A-9CE4-5A69F6090D69}"/>
              </a:ext>
            </a:extLst>
          </p:cNvPr>
          <p:cNvSpPr/>
          <p:nvPr/>
        </p:nvSpPr>
        <p:spPr>
          <a:xfrm>
            <a:off x="11667892" y="5568174"/>
            <a:ext cx="1048215" cy="1003609"/>
          </a:xfrm>
          <a:prstGeom prst="ellipse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</a:t>
            </a:r>
            <a:endParaRPr lang="en-IN" sz="60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DC4AB4-0B88-DEC7-5BCD-1E25D518BFC0}"/>
              </a:ext>
            </a:extLst>
          </p:cNvPr>
          <p:cNvSpPr/>
          <p:nvPr/>
        </p:nvSpPr>
        <p:spPr>
          <a:xfrm>
            <a:off x="17350416" y="4767107"/>
            <a:ext cx="1048215" cy="1003609"/>
          </a:xfrm>
          <a:prstGeom prst="ellipse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</a:t>
            </a:r>
            <a:endParaRPr lang="en-IN" sz="60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2E5ED3-D352-D756-5447-183067D1B1B2}"/>
              </a:ext>
            </a:extLst>
          </p:cNvPr>
          <p:cNvSpPr/>
          <p:nvPr/>
        </p:nvSpPr>
        <p:spPr>
          <a:xfrm>
            <a:off x="11667891" y="8683081"/>
            <a:ext cx="1048215" cy="1003609"/>
          </a:xfrm>
          <a:prstGeom prst="ellipse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</a:t>
            </a:r>
            <a:endParaRPr lang="en-IN" sz="60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19FBD7-5551-7909-0AE8-59E9462C9972}"/>
              </a:ext>
            </a:extLst>
          </p:cNvPr>
          <p:cNvCxnSpPr>
            <a:stCxn id="2" idx="3"/>
            <a:endCxn id="5" idx="7"/>
          </p:cNvCxnSpPr>
          <p:nvPr/>
        </p:nvCxnSpPr>
        <p:spPr>
          <a:xfrm flipH="1">
            <a:off x="9788685" y="3309901"/>
            <a:ext cx="1515065" cy="12046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016E3F-7915-05CC-43E4-E77C4E413C5F}"/>
              </a:ext>
            </a:extLst>
          </p:cNvPr>
          <p:cNvCxnSpPr/>
          <p:nvPr/>
        </p:nvCxnSpPr>
        <p:spPr>
          <a:xfrm flipH="1">
            <a:off x="7643087" y="5224194"/>
            <a:ext cx="1515065" cy="12046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9CD35-3325-5DC0-BB29-18575164A53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9804481" y="4934297"/>
            <a:ext cx="1863411" cy="11356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FE6748-7B9A-C59B-CC8B-CC8C26E2E1B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2578395" y="3309901"/>
            <a:ext cx="2802984" cy="2501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2D85D1-E5BD-C52C-549E-BD1ABB046C78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12065166" y="2955071"/>
            <a:ext cx="3162705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1664E0-8212-655A-60A1-54BB2B0E159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6096659" y="3220784"/>
            <a:ext cx="1407265" cy="16932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99A5DA-438C-A5AD-84C7-397BA6E826B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2716106" y="5268912"/>
            <a:ext cx="4634310" cy="83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79AB1B-5152-9563-D404-80DE739055FF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12578395" y="5770716"/>
            <a:ext cx="5296129" cy="33531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5A3C47-D7C6-590C-ED15-F0CEDD25C583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7834164" y="7001261"/>
            <a:ext cx="3833727" cy="21836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812620-AE24-EF5B-548F-B3006581515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2191999" y="6478971"/>
            <a:ext cx="9473" cy="2204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89770A-B63F-813E-FEEE-921D8AFA4A27}"/>
              </a:ext>
            </a:extLst>
          </p:cNvPr>
          <p:cNvSpPr txBox="1"/>
          <p:nvPr/>
        </p:nvSpPr>
        <p:spPr>
          <a:xfrm>
            <a:off x="7779290" y="4969513"/>
            <a:ext cx="52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7</a:t>
            </a:r>
            <a:endParaRPr lang="en-IN" sz="5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CE223C-6C66-0BC8-B5E9-3291DC9BAD63}"/>
              </a:ext>
            </a:extLst>
          </p:cNvPr>
          <p:cNvSpPr txBox="1"/>
          <p:nvPr/>
        </p:nvSpPr>
        <p:spPr>
          <a:xfrm>
            <a:off x="10006440" y="2914852"/>
            <a:ext cx="52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endParaRPr lang="en-IN" sz="5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97DC3-A45B-5388-6866-7D942483265F}"/>
              </a:ext>
            </a:extLst>
          </p:cNvPr>
          <p:cNvSpPr txBox="1"/>
          <p:nvPr/>
        </p:nvSpPr>
        <p:spPr>
          <a:xfrm>
            <a:off x="13189056" y="1848628"/>
            <a:ext cx="52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6</a:t>
            </a:r>
            <a:endParaRPr lang="en-IN" sz="5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B886A3-3933-6862-A4AA-07A0AF57ABB2}"/>
              </a:ext>
            </a:extLst>
          </p:cNvPr>
          <p:cNvSpPr txBox="1"/>
          <p:nvPr/>
        </p:nvSpPr>
        <p:spPr>
          <a:xfrm>
            <a:off x="16991366" y="3316293"/>
            <a:ext cx="52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6</a:t>
            </a:r>
            <a:endParaRPr lang="en-IN" sz="5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A0B6BA-7D5B-B5A4-F21C-3D96E39C4EED}"/>
              </a:ext>
            </a:extLst>
          </p:cNvPr>
          <p:cNvSpPr txBox="1"/>
          <p:nvPr/>
        </p:nvSpPr>
        <p:spPr>
          <a:xfrm>
            <a:off x="13010733" y="4029309"/>
            <a:ext cx="52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</a:t>
            </a:r>
            <a:endParaRPr lang="en-IN" sz="5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F629CB-7AAA-1B25-577D-1713163BBFDA}"/>
              </a:ext>
            </a:extLst>
          </p:cNvPr>
          <p:cNvSpPr txBox="1"/>
          <p:nvPr/>
        </p:nvSpPr>
        <p:spPr>
          <a:xfrm>
            <a:off x="10736186" y="4685901"/>
            <a:ext cx="52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endParaRPr lang="en-IN" sz="5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B838F7-1A28-7711-9A2B-6834DCA0981E}"/>
              </a:ext>
            </a:extLst>
          </p:cNvPr>
          <p:cNvSpPr txBox="1"/>
          <p:nvPr/>
        </p:nvSpPr>
        <p:spPr>
          <a:xfrm>
            <a:off x="11594299" y="7119361"/>
            <a:ext cx="52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4</a:t>
            </a:r>
            <a:endParaRPr lang="en-IN" sz="5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D2FC55-0C4D-8BA4-C183-0628C85B0D95}"/>
              </a:ext>
            </a:extLst>
          </p:cNvPr>
          <p:cNvSpPr txBox="1"/>
          <p:nvPr/>
        </p:nvSpPr>
        <p:spPr>
          <a:xfrm>
            <a:off x="15045949" y="4703606"/>
            <a:ext cx="52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endParaRPr lang="en-IN" sz="5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66103A-6684-8323-9C6F-1B300ECB7544}"/>
              </a:ext>
            </a:extLst>
          </p:cNvPr>
          <p:cNvSpPr txBox="1"/>
          <p:nvPr/>
        </p:nvSpPr>
        <p:spPr>
          <a:xfrm>
            <a:off x="14521841" y="6766237"/>
            <a:ext cx="524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</a:t>
            </a:r>
            <a:endParaRPr lang="en-IN" sz="54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7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62;p23">
            <a:extLst>
              <a:ext uri="{FF2B5EF4-FFF2-40B4-BE49-F238E27FC236}">
                <a16:creationId xmlns:a16="http://schemas.microsoft.com/office/drawing/2014/main" id="{2B163A13-A2C8-3BEE-D6CD-9624DAAEC037}"/>
              </a:ext>
            </a:extLst>
          </p:cNvPr>
          <p:cNvSpPr txBox="1">
            <a:spLocks/>
          </p:cNvSpPr>
          <p:nvPr/>
        </p:nvSpPr>
        <p:spPr>
          <a:xfrm>
            <a:off x="903872" y="4039873"/>
            <a:ext cx="5067451" cy="147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200" dirty="0"/>
              <a:t>S </a:t>
            </a:r>
            <a:r>
              <a:rPr lang="en-US" sz="3200" dirty="0">
                <a:sym typeface="Wingdings" panose="05000000000000000000" pitchFamily="2" charset="2"/>
              </a:rPr>
              <a:t> A = 3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ym typeface="Wingdings" panose="05000000000000000000" pitchFamily="2" charset="2"/>
              </a:rPr>
              <a:t>S  B = 6 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131" name="Google Shape;162;p23">
            <a:extLst>
              <a:ext uri="{FF2B5EF4-FFF2-40B4-BE49-F238E27FC236}">
                <a16:creationId xmlns:a16="http://schemas.microsoft.com/office/drawing/2014/main" id="{3FB71CA1-755C-7B77-FE75-B28354EE20CF}"/>
              </a:ext>
            </a:extLst>
          </p:cNvPr>
          <p:cNvSpPr txBox="1">
            <a:spLocks/>
          </p:cNvSpPr>
          <p:nvPr/>
        </p:nvSpPr>
        <p:spPr>
          <a:xfrm>
            <a:off x="903872" y="9877699"/>
            <a:ext cx="6662821" cy="194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200" dirty="0">
                <a:sym typeface="Wingdings" panose="05000000000000000000" pitchFamily="2" charset="2"/>
              </a:rPr>
              <a:t>A  C = 3 + 7 = 10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ym typeface="Wingdings" panose="05000000000000000000" pitchFamily="2" charset="2"/>
              </a:rPr>
              <a:t>A  D = 3 + 2 = 5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ym typeface="Wingdings" panose="05000000000000000000" pitchFamily="2" charset="2"/>
              </a:rPr>
              <a:t>A  S = 3 + 3 = 6</a:t>
            </a:r>
            <a:endParaRPr lang="en-US" sz="3200" dirty="0">
              <a:solidFill>
                <a:schemeClr val="accent3"/>
              </a:solidFill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2354A9D-3CD5-4707-96B7-EDB15D36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92" y="1411979"/>
            <a:ext cx="3876358" cy="299536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1433D757-106B-1A38-B219-17FB9BEE5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27" y="6478859"/>
            <a:ext cx="4726832" cy="3529367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F5CE7C3-4844-3F43-A87F-BAA2B1536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293" y="680327"/>
            <a:ext cx="6979870" cy="4458671"/>
          </a:xfrm>
          <a:prstGeom prst="rect">
            <a:avLst/>
          </a:prstGeom>
        </p:spPr>
      </p:pic>
      <p:sp>
        <p:nvSpPr>
          <p:cNvPr id="145" name="Google Shape;162;p23">
            <a:extLst>
              <a:ext uri="{FF2B5EF4-FFF2-40B4-BE49-F238E27FC236}">
                <a16:creationId xmlns:a16="http://schemas.microsoft.com/office/drawing/2014/main" id="{CE6896A6-1506-5058-F67D-01F8F2741CE4}"/>
              </a:ext>
            </a:extLst>
          </p:cNvPr>
          <p:cNvSpPr txBox="1">
            <a:spLocks/>
          </p:cNvSpPr>
          <p:nvPr/>
        </p:nvSpPr>
        <p:spPr>
          <a:xfrm>
            <a:off x="969082" y="491254"/>
            <a:ext cx="7483542" cy="80410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600" b="1" dirty="0"/>
              <a:t>Step 1: </a:t>
            </a:r>
            <a:r>
              <a:rPr lang="en-US" sz="3600" dirty="0"/>
              <a:t>Branch from S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146" name="Google Shape;162;p23">
            <a:extLst>
              <a:ext uri="{FF2B5EF4-FFF2-40B4-BE49-F238E27FC236}">
                <a16:creationId xmlns:a16="http://schemas.microsoft.com/office/drawing/2014/main" id="{B5FBE3B7-C525-0439-71DD-51CF0761C1A2}"/>
              </a:ext>
            </a:extLst>
          </p:cNvPr>
          <p:cNvSpPr txBox="1">
            <a:spLocks/>
          </p:cNvSpPr>
          <p:nvPr/>
        </p:nvSpPr>
        <p:spPr>
          <a:xfrm>
            <a:off x="969082" y="5782590"/>
            <a:ext cx="7483542" cy="80410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600" b="1" dirty="0"/>
              <a:t>Step 2: </a:t>
            </a:r>
            <a:r>
              <a:rPr lang="en-US" sz="3600" dirty="0"/>
              <a:t>Branch/backtrack from A</a:t>
            </a:r>
            <a:endParaRPr lang="en-US" sz="3600" dirty="0">
              <a:solidFill>
                <a:schemeClr val="accent3"/>
              </a:solidFill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618FF5B-B25A-ECEB-9E61-D3CCA3BE1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0293" y="6858000"/>
            <a:ext cx="7287830" cy="41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1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31" grpId="0"/>
      <p:bldP spid="145" grpId="0" animBg="1"/>
      <p:bldP spid="1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62;p23">
            <a:extLst>
              <a:ext uri="{FF2B5EF4-FFF2-40B4-BE49-F238E27FC236}">
                <a16:creationId xmlns:a16="http://schemas.microsoft.com/office/drawing/2014/main" id="{2B163A13-A2C8-3BEE-D6CD-9624DAAEC037}"/>
              </a:ext>
            </a:extLst>
          </p:cNvPr>
          <p:cNvSpPr txBox="1">
            <a:spLocks/>
          </p:cNvSpPr>
          <p:nvPr/>
        </p:nvSpPr>
        <p:spPr>
          <a:xfrm>
            <a:off x="969082" y="10312826"/>
            <a:ext cx="8910898" cy="277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200" dirty="0">
                <a:solidFill>
                  <a:srgbClr val="EA4335"/>
                </a:solidFill>
                <a:sym typeface="Wingdings" panose="05000000000000000000" pitchFamily="2" charset="2"/>
              </a:rPr>
              <a:t>B  D = 6 + 3 = 9 (prune)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olidFill>
                  <a:srgbClr val="EA4335"/>
                </a:solidFill>
                <a:sym typeface="Wingdings" panose="05000000000000000000" pitchFamily="2" charset="2"/>
              </a:rPr>
              <a:t>B  E = 6 + 6 = 12 (prune)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olidFill>
                  <a:srgbClr val="EA4335"/>
                </a:solidFill>
                <a:sym typeface="Wingdings" panose="05000000000000000000" pitchFamily="2" charset="2"/>
              </a:rPr>
              <a:t>B  S = 5 + 2 = 12 (prune)</a:t>
            </a:r>
            <a:endParaRPr lang="en-US" sz="3200" dirty="0">
              <a:solidFill>
                <a:srgbClr val="EA4335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40266AF-2EAD-8517-683D-A9807946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99" y="1406786"/>
            <a:ext cx="4909608" cy="265601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8265138-2CA2-CFFF-A30B-CE7401E8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51" y="8071827"/>
            <a:ext cx="3396803" cy="2375906"/>
          </a:xfrm>
          <a:prstGeom prst="rect">
            <a:avLst/>
          </a:prstGeom>
        </p:spPr>
      </p:pic>
      <p:sp>
        <p:nvSpPr>
          <p:cNvPr id="51" name="Google Shape;162;p23">
            <a:extLst>
              <a:ext uri="{FF2B5EF4-FFF2-40B4-BE49-F238E27FC236}">
                <a16:creationId xmlns:a16="http://schemas.microsoft.com/office/drawing/2014/main" id="{5D464B4A-81BB-0C7D-4AE1-D04160239AE7}"/>
              </a:ext>
            </a:extLst>
          </p:cNvPr>
          <p:cNvSpPr txBox="1">
            <a:spLocks/>
          </p:cNvSpPr>
          <p:nvPr/>
        </p:nvSpPr>
        <p:spPr>
          <a:xfrm>
            <a:off x="969082" y="4105757"/>
            <a:ext cx="8910898" cy="277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200" dirty="0">
                <a:solidFill>
                  <a:srgbClr val="34A853"/>
                </a:solidFill>
              </a:rPr>
              <a:t>D </a:t>
            </a:r>
            <a:r>
              <a:rPr lang="en-US" sz="3200" dirty="0">
                <a:solidFill>
                  <a:srgbClr val="34A853"/>
                </a:solidFill>
                <a:sym typeface="Wingdings" panose="05000000000000000000" pitchFamily="2" charset="2"/>
              </a:rPr>
              <a:t> G = 5 + 4 = 9 (current solution)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ym typeface="Wingdings" panose="05000000000000000000" pitchFamily="2" charset="2"/>
              </a:rPr>
              <a:t>D  B = 5 + 3 = 8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olidFill>
                  <a:schemeClr val="accent3"/>
                </a:solidFill>
                <a:sym typeface="Wingdings" panose="05000000000000000000" pitchFamily="2" charset="2"/>
              </a:rPr>
              <a:t>D  E = 5 +2 = 7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olidFill>
                  <a:schemeClr val="accent3"/>
                </a:solidFill>
                <a:sym typeface="Wingdings" panose="05000000000000000000" pitchFamily="2" charset="2"/>
              </a:rPr>
              <a:t>D  A = 5 + 2 = 7</a:t>
            </a:r>
            <a:endParaRPr lang="en-US" sz="3200" dirty="0">
              <a:solidFill>
                <a:schemeClr val="accent3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6EF323E-2460-CD90-D213-D46572B00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1378" y="757421"/>
            <a:ext cx="7132558" cy="487872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1F10342-5DAD-9CF3-262C-59143AD64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7369" y="6858000"/>
            <a:ext cx="7132558" cy="4803560"/>
          </a:xfrm>
          <a:prstGeom prst="rect">
            <a:avLst/>
          </a:prstGeom>
        </p:spPr>
      </p:pic>
      <p:sp>
        <p:nvSpPr>
          <p:cNvPr id="130" name="Google Shape;162;p23">
            <a:extLst>
              <a:ext uri="{FF2B5EF4-FFF2-40B4-BE49-F238E27FC236}">
                <a16:creationId xmlns:a16="http://schemas.microsoft.com/office/drawing/2014/main" id="{124CA18B-2889-904E-5643-6CB484BA1A61}"/>
              </a:ext>
            </a:extLst>
          </p:cNvPr>
          <p:cNvSpPr txBox="1">
            <a:spLocks/>
          </p:cNvSpPr>
          <p:nvPr/>
        </p:nvSpPr>
        <p:spPr>
          <a:xfrm>
            <a:off x="969082" y="491254"/>
            <a:ext cx="7483542" cy="80410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600" b="1" dirty="0"/>
              <a:t>Step 3: </a:t>
            </a:r>
            <a:r>
              <a:rPr lang="en-US" sz="3600" dirty="0"/>
              <a:t>Branch/backtrack from D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132" name="Google Shape;162;p23">
            <a:extLst>
              <a:ext uri="{FF2B5EF4-FFF2-40B4-BE49-F238E27FC236}">
                <a16:creationId xmlns:a16="http://schemas.microsoft.com/office/drawing/2014/main" id="{24AF265D-FCA6-1E86-41B9-211A70B082A8}"/>
              </a:ext>
            </a:extLst>
          </p:cNvPr>
          <p:cNvSpPr txBox="1">
            <a:spLocks/>
          </p:cNvSpPr>
          <p:nvPr/>
        </p:nvSpPr>
        <p:spPr>
          <a:xfrm>
            <a:off x="969082" y="7088592"/>
            <a:ext cx="7483542" cy="80410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600" b="1" dirty="0"/>
              <a:t>Step 4: </a:t>
            </a:r>
            <a:r>
              <a:rPr lang="en-US" sz="3600" dirty="0"/>
              <a:t>Branch from B [S </a:t>
            </a:r>
            <a:r>
              <a:rPr lang="en-US" sz="3600" dirty="0">
                <a:sym typeface="Wingdings" panose="05000000000000000000" pitchFamily="2" charset="2"/>
              </a:rPr>
              <a:t> B]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1" grpId="0"/>
      <p:bldP spid="130" grpId="0" animBg="1"/>
      <p:bldP spid="1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62;p23">
            <a:extLst>
              <a:ext uri="{FF2B5EF4-FFF2-40B4-BE49-F238E27FC236}">
                <a16:creationId xmlns:a16="http://schemas.microsoft.com/office/drawing/2014/main" id="{5D464B4A-81BB-0C7D-4AE1-D04160239AE7}"/>
              </a:ext>
            </a:extLst>
          </p:cNvPr>
          <p:cNvSpPr txBox="1">
            <a:spLocks/>
          </p:cNvSpPr>
          <p:nvPr/>
        </p:nvSpPr>
        <p:spPr>
          <a:xfrm>
            <a:off x="869940" y="4627322"/>
            <a:ext cx="8910898" cy="200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200" dirty="0">
                <a:solidFill>
                  <a:srgbClr val="34A853"/>
                </a:solidFill>
              </a:rPr>
              <a:t>E </a:t>
            </a:r>
            <a:r>
              <a:rPr lang="en-US" sz="3200" dirty="0">
                <a:solidFill>
                  <a:srgbClr val="34A853"/>
                </a:solidFill>
                <a:sym typeface="Wingdings" panose="05000000000000000000" pitchFamily="2" charset="2"/>
              </a:rPr>
              <a:t> G = 7 + 1 = 8 (current best solution)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olidFill>
                  <a:srgbClr val="EA4335"/>
                </a:solidFill>
                <a:sym typeface="Wingdings" panose="05000000000000000000" pitchFamily="2" charset="2"/>
              </a:rPr>
              <a:t>E  D = 7 + 2 = 9 (prune)</a:t>
            </a:r>
          </a:p>
          <a:p>
            <a:pPr marL="0" indent="0" algn="just">
              <a:buFont typeface="Google Sans"/>
              <a:buNone/>
            </a:pPr>
            <a:r>
              <a:rPr lang="en-US" sz="3200" dirty="0">
                <a:solidFill>
                  <a:srgbClr val="EA4335"/>
                </a:solidFill>
                <a:sym typeface="Wingdings" panose="05000000000000000000" pitchFamily="2" charset="2"/>
              </a:rPr>
              <a:t>E  B = 7 + 6 = 13 (prune)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97043-8C73-94A8-AAFA-4CDE315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383" y="802941"/>
            <a:ext cx="6884428" cy="4683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97C214-4990-DDF7-CCDF-4193B9B66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899" y="1488854"/>
            <a:ext cx="5494345" cy="2944969"/>
          </a:xfrm>
          <a:prstGeom prst="rect">
            <a:avLst/>
          </a:prstGeom>
        </p:spPr>
      </p:pic>
      <p:sp>
        <p:nvSpPr>
          <p:cNvPr id="13" name="Google Shape;162;p23">
            <a:extLst>
              <a:ext uri="{FF2B5EF4-FFF2-40B4-BE49-F238E27FC236}">
                <a16:creationId xmlns:a16="http://schemas.microsoft.com/office/drawing/2014/main" id="{BD24D7F6-45C2-1838-E405-C6FCC30FFD37}"/>
              </a:ext>
            </a:extLst>
          </p:cNvPr>
          <p:cNvSpPr txBox="1">
            <a:spLocks/>
          </p:cNvSpPr>
          <p:nvPr/>
        </p:nvSpPr>
        <p:spPr>
          <a:xfrm>
            <a:off x="879562" y="7261876"/>
            <a:ext cx="12145062" cy="200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None/>
            </a:pPr>
            <a:r>
              <a:rPr lang="en-US" sz="3200" u="sng" dirty="0">
                <a:sym typeface="Wingdings" panose="05000000000000000000" pitchFamily="2" charset="2"/>
              </a:rPr>
              <a:t>All solutions found:</a:t>
            </a:r>
          </a:p>
          <a:p>
            <a:pPr marL="0" indent="0" algn="just">
              <a:buNone/>
            </a:pPr>
            <a:r>
              <a:rPr lang="en-US" sz="3200" dirty="0">
                <a:solidFill>
                  <a:schemeClr val="accent3"/>
                </a:solidFill>
              </a:rPr>
              <a:t> S </a:t>
            </a:r>
            <a:r>
              <a:rPr lang="en-US" sz="3200" dirty="0">
                <a:solidFill>
                  <a:schemeClr val="accent3"/>
                </a:solidFill>
                <a:sym typeface="Wingdings" panose="05000000000000000000" pitchFamily="2" charset="2"/>
              </a:rPr>
              <a:t> A  D  G = 9</a:t>
            </a:r>
            <a:endParaRPr lang="en-US" sz="3200" dirty="0">
              <a:solidFill>
                <a:srgbClr val="34A853"/>
              </a:solidFill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3200" dirty="0">
                <a:solidFill>
                  <a:schemeClr val="accent3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olidFill>
                  <a:srgbClr val="34A853"/>
                </a:solidFill>
                <a:sym typeface="Wingdings" panose="05000000000000000000" pitchFamily="2" charset="2"/>
              </a:rPr>
              <a:t>S  A  D  E  G = 8 (best solution)</a:t>
            </a:r>
            <a:endParaRPr lang="en-US" sz="3200" dirty="0">
              <a:solidFill>
                <a:srgbClr val="34A853"/>
              </a:solidFill>
            </a:endParaRPr>
          </a:p>
          <a:p>
            <a:pPr marL="0" indent="0" algn="just">
              <a:buNone/>
            </a:pP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27" name="Google Shape;162;p23">
            <a:extLst>
              <a:ext uri="{FF2B5EF4-FFF2-40B4-BE49-F238E27FC236}">
                <a16:creationId xmlns:a16="http://schemas.microsoft.com/office/drawing/2014/main" id="{1DEC8D8C-0724-7A95-E512-C32622C46537}"/>
              </a:ext>
            </a:extLst>
          </p:cNvPr>
          <p:cNvSpPr txBox="1">
            <a:spLocks/>
          </p:cNvSpPr>
          <p:nvPr/>
        </p:nvSpPr>
        <p:spPr>
          <a:xfrm>
            <a:off x="969082" y="491254"/>
            <a:ext cx="8576362" cy="80410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just">
              <a:buFont typeface="Google Sans"/>
              <a:buNone/>
            </a:pPr>
            <a:r>
              <a:rPr lang="en-US" sz="3600" b="1" dirty="0"/>
              <a:t>Step 5: </a:t>
            </a:r>
            <a:r>
              <a:rPr lang="en-US" sz="3600" dirty="0"/>
              <a:t>Branch from E [S </a:t>
            </a:r>
            <a:r>
              <a:rPr lang="en-US" sz="3600" dirty="0">
                <a:sym typeface="Wingdings" panose="05000000000000000000" pitchFamily="2" charset="2"/>
              </a:rPr>
              <a:t> A  D  E]</a:t>
            </a:r>
            <a:endParaRPr lang="en-US" sz="3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4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3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525934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Where can I express myself?</a:t>
            </a:r>
            <a:endParaRPr sz="80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sz="3200" dirty="0">
                <a:solidFill>
                  <a:srgbClr val="2B82FB"/>
                </a:solidFill>
              </a:rPr>
              <a:t> Online competitions: </a:t>
            </a:r>
            <a:r>
              <a:rPr lang="en-US" sz="3200" dirty="0">
                <a:solidFill>
                  <a:schemeClr val="tx1"/>
                </a:solidFill>
              </a:rPr>
              <a:t>Hackathons, coding competitions, events, fests, etc.</a:t>
            </a: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indent="-457200"/>
            <a:r>
              <a:rPr lang="en-US" sz="3200" dirty="0">
                <a:solidFill>
                  <a:srgbClr val="2B82FB"/>
                </a:solidFill>
              </a:rPr>
              <a:t> Academics: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realistic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a strong hold on subjects like DBMS, Data Structures, and 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your basics 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 regularly.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consistent. </a:t>
            </a: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>
              <a:solidFill>
                <a:schemeClr val="tx1"/>
              </a:solidFill>
            </a:endParaRPr>
          </a:p>
          <a:p>
            <a:pPr lvl="0" algn="just"/>
            <a:endParaRPr lang="en-US" sz="3200" dirty="0"/>
          </a:p>
          <a:p>
            <a:pPr lvl="0" algn="just"/>
            <a:endParaRPr lang="en-US" sz="3200" dirty="0"/>
          </a:p>
          <a:p>
            <a:pPr marL="457200" lvl="0" indent="-482600" algn="just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3200" dirty="0">
              <a:solidFill>
                <a:schemeClr val="accent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3200" dirty="0"/>
          </a:p>
        </p:txBody>
      </p:sp>
      <p:pic>
        <p:nvPicPr>
          <p:cNvPr id="2" name="Picture 2" descr="CodeChef - Crunchbase Company Profile &amp; Funding">
            <a:extLst>
              <a:ext uri="{FF2B5EF4-FFF2-40B4-BE49-F238E27FC236}">
                <a16:creationId xmlns:a16="http://schemas.microsoft.com/office/drawing/2014/main" id="{50502F98-5781-467F-48F2-DDD804D9E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208" y="4058418"/>
            <a:ext cx="2037114" cy="21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ackerRank Raises $30M in Series C Funding - FinSMEs">
            <a:extLst>
              <a:ext uri="{FF2B5EF4-FFF2-40B4-BE49-F238E27FC236}">
                <a16:creationId xmlns:a16="http://schemas.microsoft.com/office/drawing/2014/main" id="{98954EAC-F59D-1299-78B6-DBC5DB9F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417" y="4172079"/>
            <a:ext cx="2158592" cy="215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ew Technical Interview Tool: LeetCode – Career Development Office | MIT  Sloan School of Management">
            <a:extLst>
              <a:ext uri="{FF2B5EF4-FFF2-40B4-BE49-F238E27FC236}">
                <a16:creationId xmlns:a16="http://schemas.microsoft.com/office/drawing/2014/main" id="{52786634-3F56-6502-0268-6F6EC8C9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104" y="4654730"/>
            <a:ext cx="2927248" cy="19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mart India Hackathon by Government of India:Apply by 31 March 2022 -  OPPORTUNITY CELL">
            <a:extLst>
              <a:ext uri="{FF2B5EF4-FFF2-40B4-BE49-F238E27FC236}">
                <a16:creationId xmlns:a16="http://schemas.microsoft.com/office/drawing/2014/main" id="{F1AE71C3-A220-8064-91D2-E219E810A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82" y="4110504"/>
            <a:ext cx="2365515" cy="24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rusted by recruiters across 1,000+ companies. Loved by 5M+ developers |  HackerEarth">
            <a:extLst>
              <a:ext uri="{FF2B5EF4-FFF2-40B4-BE49-F238E27FC236}">
                <a16:creationId xmlns:a16="http://schemas.microsoft.com/office/drawing/2014/main" id="{2145405E-46B4-71DF-81F7-8ED5B2ACF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15" y="4874467"/>
            <a:ext cx="4843866" cy="96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421479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672</Words>
  <Application>Microsoft Office PowerPoint</Application>
  <PresentationFormat>Custom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Roboto Mono</vt:lpstr>
      <vt:lpstr>Tahoma</vt:lpstr>
      <vt:lpstr>Google Sans</vt:lpstr>
      <vt:lpstr>Experts Master</vt:lpstr>
      <vt:lpstr>Branch &amp; Bound</vt:lpstr>
      <vt:lpstr>Branch &amp; Bound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Where can I express myself?</vt:lpstr>
      <vt:lpstr>Where can I express myself?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&amp; ML using Google BigQuery</dc:title>
  <cp:lastModifiedBy>Nitin Tiwari</cp:lastModifiedBy>
  <cp:revision>229</cp:revision>
  <dcterms:modified xsi:type="dcterms:W3CDTF">2023-10-03T18:52:08Z</dcterms:modified>
</cp:coreProperties>
</file>